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98" r:id="rId2"/>
    <p:sldId id="300" r:id="rId3"/>
    <p:sldId id="318" r:id="rId4"/>
    <p:sldId id="319" r:id="rId5"/>
    <p:sldId id="320" r:id="rId6"/>
    <p:sldId id="309" r:id="rId7"/>
    <p:sldId id="310" r:id="rId8"/>
    <p:sldId id="317" r:id="rId9"/>
    <p:sldId id="313" r:id="rId10"/>
    <p:sldId id="314" r:id="rId11"/>
    <p:sldId id="315" r:id="rId12"/>
  </p:sldIdLst>
  <p:sldSz cx="12192000" cy="6858000"/>
  <p:notesSz cx="6858000" cy="9144000"/>
  <p:embeddedFontLst>
    <p:embeddedFont>
      <p:font typeface="Bookman Old Style" panose="02050604050505020204" pitchFamily="18" charset="0"/>
      <p:regular r:id="rId14"/>
      <p:bold r:id="rId15"/>
      <p:italic r:id="rId16"/>
      <p:boldItalic r:id="rId17"/>
    </p:embeddedFont>
    <p:embeddedFont>
      <p:font typeface="Montserrat SemiBold" panose="020B0604020202020204" charset="-52"/>
      <p:regular r:id="rId18"/>
      <p:bold r:id="rId19"/>
      <p:italic r:id="rId20"/>
      <p:boldItalic r:id="rId21"/>
    </p:embeddedFont>
    <p:embeddedFont>
      <p:font typeface="Montserrat" panose="020B0604020202020204" charset="-52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7" pos="7355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3" pos="370" userDrawn="1">
          <p15:clr>
            <a:srgbClr val="A4A3A4"/>
          </p15:clr>
        </p15:guide>
        <p15:guide id="14" orient="horz" pos="4065" userDrawn="1">
          <p15:clr>
            <a:srgbClr val="A4A3A4"/>
          </p15:clr>
        </p15:guide>
        <p15:guide id="15" orient="horz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6B3DE"/>
    <a:srgbClr val="006386"/>
    <a:srgbClr val="EEB500"/>
    <a:srgbClr val="C89800"/>
    <a:srgbClr val="F5B971"/>
    <a:srgbClr val="03ABBD"/>
    <a:srgbClr val="EEB144"/>
    <a:srgbClr val="93D050"/>
    <a:srgbClr val="FFD966"/>
    <a:srgbClr val="359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/>
    <p:restoredTop sz="94659"/>
  </p:normalViewPr>
  <p:slideViewPr>
    <p:cSldViewPr snapToGrid="0" showGuides="1">
      <p:cViewPr>
        <p:scale>
          <a:sx n="75" d="100"/>
          <a:sy n="75" d="100"/>
        </p:scale>
        <p:origin x="-1099" y="-259"/>
      </p:cViewPr>
      <p:guideLst>
        <p:guide orient="horz" pos="4065"/>
        <p:guide orient="horz" pos="618"/>
        <p:guide pos="7355"/>
        <p:guide pos="3840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93">
            <a:extLst>
              <a:ext uri="{FF2B5EF4-FFF2-40B4-BE49-F238E27FC236}">
                <a16:creationId xmlns:a16="http://schemas.microsoft.com/office/drawing/2014/main" xmlns="" id="{3684DB90-07D0-6F08-5C42-851FF57F8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Shape 94">
            <a:extLst>
              <a:ext uri="{FF2B5EF4-FFF2-40B4-BE49-F238E27FC236}">
                <a16:creationId xmlns:a16="http://schemas.microsoft.com/office/drawing/2014/main" xmlns="" id="{16D7FDD6-8ED9-8E0C-EA78-8BF23C4E854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>
              <a:sym typeface="Montserra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46837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Montserrat" pitchFamily="2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Montserrat" pitchFamily="2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Montserrat" pitchFamily="2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Montserrat" pitchFamily="2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Montserrat" pitchFamily="2" charset="0"/>
      </a:defRPr>
    </a:lvl5pPr>
    <a:lvl6pPr indent="1143000" latinLnBrk="0">
      <a:defRPr sz="1200">
        <a:latin typeface="+mn-lt"/>
        <a:ea typeface="+mn-ea"/>
        <a:cs typeface="+mn-cs"/>
        <a:sym typeface="Montserrat"/>
      </a:defRPr>
    </a:lvl6pPr>
    <a:lvl7pPr indent="1371600" latinLnBrk="0">
      <a:defRPr sz="1200">
        <a:latin typeface="+mn-lt"/>
        <a:ea typeface="+mn-ea"/>
        <a:cs typeface="+mn-cs"/>
        <a:sym typeface="Montserrat"/>
      </a:defRPr>
    </a:lvl7pPr>
    <a:lvl8pPr indent="1600200" latinLnBrk="0">
      <a:defRPr sz="1200">
        <a:latin typeface="+mn-lt"/>
        <a:ea typeface="+mn-ea"/>
        <a:cs typeface="+mn-cs"/>
        <a:sym typeface="Montserrat"/>
      </a:defRPr>
    </a:lvl8pPr>
    <a:lvl9pPr indent="1828800" latinLnBrk="0">
      <a:defRPr sz="1200">
        <a:latin typeface="+mn-lt"/>
        <a:ea typeface="+mn-ea"/>
        <a:cs typeface="+mn-cs"/>
        <a:sym typeface="Montserra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110FF25-8A0A-6184-DD29-9B4DC85E6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241"/>
          <a:stretch/>
        </p:blipFill>
        <p:spPr>
          <a:xfrm>
            <a:off x="14101" y="273"/>
            <a:ext cx="12167851" cy="6856586"/>
          </a:xfrm>
          <a:prstGeom prst="rect">
            <a:avLst/>
          </a:prstGeom>
        </p:spPr>
      </p:pic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xmlns="" id="{A9F389AE-4355-44BE-C55D-C05F35EB79A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444457" y="6265829"/>
            <a:ext cx="230832" cy="215444"/>
          </a:xfrm>
        </p:spPr>
        <p:txBody>
          <a:bodyPr anchor="ctr"/>
          <a:lstStyle>
            <a:lvl1pPr algn="r">
              <a:defRPr sz="1400">
                <a:solidFill>
                  <a:srgbClr val="1D272B"/>
                </a:solidFill>
              </a:defRPr>
            </a:lvl1pPr>
          </a:lstStyle>
          <a:p>
            <a:fld id="{319E7D2B-3D82-AF47-81B1-C769FCE30C0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D64715C-0723-65B4-AE36-4B02BE24E5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8489" y="476900"/>
            <a:ext cx="10668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F35F00-B0F4-4814-ADA8-7AE3CA3DA303}" type="datetime1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2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5275" y="719138"/>
            <a:ext cx="181140" cy="169277"/>
          </a:xfrm>
        </p:spPr>
        <p:txBody>
          <a:bodyPr/>
          <a:lstStyle/>
          <a:p>
            <a:fld id="{A8F106B2-A610-4505-B5B4-2C63978A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6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4AA1245-1F36-47F2-A11B-4947AA6FBEF8}" type="datetime1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2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5275" y="719138"/>
            <a:ext cx="181140" cy="169277"/>
          </a:xfrm>
        </p:spPr>
        <p:txBody>
          <a:bodyPr/>
          <a:lstStyle/>
          <a:p>
            <a:fld id="{A8F106B2-A610-4505-B5B4-2C63978A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0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xmlns="" id="{86B76D2C-7D95-9754-34B0-A02E5C14EE3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95275" y="719138"/>
            <a:ext cx="193675" cy="165100"/>
          </a:xfrm>
          <a:prstGeom prst="rect">
            <a:avLst/>
          </a:prstGeom>
          <a:ln w="12700">
            <a:miter lim="400000"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>
              <a:defRPr sz="1100">
                <a:solidFill>
                  <a:srgbClr val="999999"/>
                </a:solidFill>
                <a:latin typeface="Montserrat" pitchFamily="2" charset="0"/>
              </a:defRPr>
            </a:lvl1pPr>
          </a:lstStyle>
          <a:p>
            <a:fld id="{E8D0E16D-76A8-CA4E-9F5C-B3707598CF0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4" name="ОБРАЗЕЦ ЗАГОЛОВКА">
            <a:extLst>
              <a:ext uri="{FF2B5EF4-FFF2-40B4-BE49-F238E27FC236}">
                <a16:creationId xmlns:a16="http://schemas.microsoft.com/office/drawing/2014/main" xmlns="" id="{643A5C9A-4924-3880-CCCA-2383FF7427E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46291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Montserrat" pitchFamily="2" charset="0"/>
              </a:rPr>
              <a:t>ОБРАЗЕЦ ЗАГОЛОВКА</a:t>
            </a:r>
          </a:p>
        </p:txBody>
      </p:sp>
      <p:sp>
        <p:nvSpPr>
          <p:cNvPr id="2055" name="Уровень текста 1…">
            <a:extLst>
              <a:ext uri="{FF2B5EF4-FFF2-40B4-BE49-F238E27FC236}">
                <a16:creationId xmlns:a16="http://schemas.microsoft.com/office/drawing/2014/main" xmlns="" id="{1F1F4CCB-5AF7-F423-748B-D4A559A3608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Montserrat" pitchFamily="2" charset="0"/>
              </a:rPr>
              <a:t>Уровень текста 1</a:t>
            </a:r>
          </a:p>
          <a:p>
            <a:pPr lvl="1"/>
            <a:r>
              <a:rPr lang="ru-RU" altLang="ru-RU">
                <a:sym typeface="Montserrat" pitchFamily="2" charset="0"/>
              </a:rPr>
              <a:t>Уровень текста 2</a:t>
            </a:r>
          </a:p>
          <a:p>
            <a:pPr lvl="2"/>
            <a:r>
              <a:rPr lang="ru-RU" altLang="ru-RU">
                <a:sym typeface="Montserrat" pitchFamily="2" charset="0"/>
              </a:rPr>
              <a:t>Уровень текста 3</a:t>
            </a:r>
          </a:p>
          <a:p>
            <a:pPr lvl="3"/>
            <a:r>
              <a:rPr lang="ru-RU" altLang="ru-RU">
                <a:sym typeface="Montserrat" pitchFamily="2" charset="0"/>
              </a:rPr>
              <a:t>Уровень текста 4</a:t>
            </a:r>
          </a:p>
          <a:p>
            <a:pPr lvl="4"/>
            <a:r>
              <a:rPr lang="ru-RU" altLang="ru-RU">
                <a:sym typeface="Montserrat" pitchFamily="2" charset="0"/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Montserrat" pitchFamily="2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Montserra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Montserra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Montserra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Montserrat" pitchFamily="2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ontserra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Char char="●"/>
        <a:defRPr sz="2800">
          <a:solidFill>
            <a:srgbClr val="000000"/>
          </a:solidFill>
          <a:latin typeface="+mn-lt"/>
          <a:ea typeface="+mn-ea"/>
          <a:cs typeface="+mn-cs"/>
          <a:sym typeface="Montserrat" pitchFamily="2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Char char="●"/>
        <a:defRPr sz="2800">
          <a:solidFill>
            <a:srgbClr val="000000"/>
          </a:solidFill>
          <a:latin typeface="+mn-lt"/>
          <a:ea typeface="+mn-ea"/>
          <a:cs typeface="+mn-cs"/>
          <a:sym typeface="Montserrat" pitchFamily="2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Char char="●"/>
        <a:defRPr sz="2800">
          <a:solidFill>
            <a:srgbClr val="000000"/>
          </a:solidFill>
          <a:latin typeface="+mn-lt"/>
          <a:ea typeface="+mn-ea"/>
          <a:cs typeface="+mn-cs"/>
          <a:sym typeface="Montserrat" pitchFamily="2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Char char="●"/>
        <a:defRPr sz="2800">
          <a:solidFill>
            <a:srgbClr val="000000"/>
          </a:solidFill>
          <a:latin typeface="+mn-lt"/>
          <a:ea typeface="+mn-ea"/>
          <a:cs typeface="+mn-cs"/>
          <a:sym typeface="Montserrat" pitchFamily="2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Char char="●"/>
        <a:defRPr sz="2800">
          <a:solidFill>
            <a:srgbClr val="000000"/>
          </a:solidFill>
          <a:latin typeface="+mn-lt"/>
          <a:ea typeface="+mn-ea"/>
          <a:cs typeface="+mn-cs"/>
          <a:sym typeface="Montserrat" pitchFamily="2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"/>
        </a:defRPr>
      </a:lvl9pPr>
    </p:bodyStyle>
    <p:otherStyle>
      <a:lvl1pPr marL="0" marR="0" indent="25398" algn="l" defTabSz="9142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131" algn="l" defTabSz="9142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263" algn="l" defTabSz="9142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396" algn="l" defTabSz="9142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527" algn="l" defTabSz="9142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5662" algn="l" defTabSz="9142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2789" algn="l" defTabSz="9142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199919" algn="l" defTabSz="9142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050" algn="l" defTabSz="9142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1">
            <a:extLst>
              <a:ext uri="{FF2B5EF4-FFF2-40B4-BE49-F238E27FC236}">
                <a16:creationId xmlns:a16="http://schemas.microsoft.com/office/drawing/2014/main" xmlns="" id="{1A5CCF51-5965-9662-4858-C35596D95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2" y="1159414"/>
            <a:ext cx="7776863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pPr algn="ctr"/>
            <a:r>
              <a:rPr lang="ru-RU" sz="3700" b="1" dirty="0" smtClean="0">
                <a:solidFill>
                  <a:srgbClr val="0B6293"/>
                </a:solidFill>
                <a:latin typeface="Montserrat SemiBold" pitchFamily="2" charset="0"/>
                <a:ea typeface="MingLiU_HKSCS-ExtB" panose="02020500000000000000" pitchFamily="18" charset="-120"/>
              </a:rPr>
              <a:t>ЦИФРОВАЯ ВОЛНА – 2024</a:t>
            </a:r>
            <a:endParaRPr lang="ru-RU" sz="3700" b="1" dirty="0">
              <a:solidFill>
                <a:srgbClr val="0B6293"/>
              </a:solidFill>
              <a:latin typeface="Montserrat SemiBold" pitchFamily="2" charset="0"/>
              <a:ea typeface="MingLiU_HKSCS-ExtB" panose="02020500000000000000" pitchFamily="18" charset="-12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350" y="1936070"/>
            <a:ext cx="7748684" cy="1969859"/>
          </a:xfrm>
          <a:prstGeom prst="rect">
            <a:avLst/>
          </a:prstGeom>
        </p:spPr>
        <p:txBody>
          <a:bodyPr wrap="square" lIns="122008" tIns="61004" rIns="122008" bIns="61004">
            <a:spAutoFit/>
          </a:bodyPr>
          <a:lstStyle/>
          <a:p>
            <a:pPr algn="just"/>
            <a:r>
              <a:rPr lang="ru-RU" sz="2400" dirty="0">
                <a:solidFill>
                  <a:srgbClr val="0B6293"/>
                </a:solidFill>
                <a:latin typeface="Montserrat SemiBold" pitchFamily="2" charset="0"/>
                <a:ea typeface="MingLiU_HKSCS-ExtB" panose="02020500000000000000" pitchFamily="18" charset="-120"/>
              </a:rPr>
              <a:t>Использование искусственного интеллекта для улучшения модели</a:t>
            </a:r>
          </a:p>
          <a:p>
            <a:pPr algn="just"/>
            <a:r>
              <a:rPr lang="ru-RU" sz="2400" dirty="0">
                <a:solidFill>
                  <a:srgbClr val="0B6293"/>
                </a:solidFill>
                <a:latin typeface="Montserrat SemiBold" pitchFamily="2" charset="0"/>
                <a:ea typeface="MingLiU_HKSCS-ExtB" panose="02020500000000000000" pitchFamily="18" charset="-120"/>
              </a:rPr>
              <a:t>наставничества и повышения результативности работы педагогов в</a:t>
            </a:r>
          </a:p>
          <a:p>
            <a:pPr algn="just"/>
            <a:r>
              <a:rPr lang="ru-RU" sz="2400" dirty="0">
                <a:solidFill>
                  <a:srgbClr val="0B6293"/>
                </a:solidFill>
                <a:latin typeface="Montserrat SemiBold" pitchFamily="2" charset="0"/>
                <a:ea typeface="MingLiU_HKSCS-ExtB" panose="02020500000000000000" pitchFamily="18" charset="-120"/>
              </a:rPr>
              <a:t>образовательной организации</a:t>
            </a:r>
            <a:endParaRPr lang="ru-RU" sz="2400" dirty="0">
              <a:solidFill>
                <a:srgbClr val="0B6293"/>
              </a:solidFill>
              <a:latin typeface="Montserrat SemiBold" pitchFamily="2" charset="0"/>
              <a:ea typeface="MingLiU_HKSCS-ExtB" panose="02020500000000000000" pitchFamily="18" charset="-120"/>
            </a:endParaRPr>
          </a:p>
        </p:txBody>
      </p:sp>
      <p:sp>
        <p:nvSpPr>
          <p:cNvPr id="6" name="Google Shape;66;p11">
            <a:extLst>
              <a:ext uri="{FF2B5EF4-FFF2-40B4-BE49-F238E27FC236}">
                <a16:creationId xmlns:a16="http://schemas.microsoft.com/office/drawing/2014/main" xmlns="" id="{1A5CCF51-5965-9662-4858-C35596D95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2" y="4957217"/>
            <a:ext cx="777686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endParaRPr lang="ru-RU" sz="1900" b="1" dirty="0">
              <a:solidFill>
                <a:srgbClr val="0B6293"/>
              </a:solidFill>
              <a:latin typeface="Montserrat SemiBold" pitchFamily="2" charset="0"/>
              <a:ea typeface="MingLiU_HKSCS-ExtB" panose="02020500000000000000" pitchFamily="18" charset="-120"/>
            </a:endParaRPr>
          </a:p>
          <a:p>
            <a:r>
              <a:rPr lang="ru-RU" sz="1900" b="1" dirty="0">
                <a:solidFill>
                  <a:srgbClr val="0B6293"/>
                </a:solidFill>
                <a:latin typeface="Montserrat SemiBold" pitchFamily="2" charset="0"/>
                <a:ea typeface="MingLiU_HKSCS-ExtB" panose="02020500000000000000" pitchFamily="18" charset="-120"/>
              </a:rPr>
              <a:t>Спикер: </a:t>
            </a:r>
          </a:p>
          <a:p>
            <a:r>
              <a:rPr lang="ru-RU" sz="1900" dirty="0">
                <a:solidFill>
                  <a:srgbClr val="0B6293"/>
                </a:solidFill>
                <a:latin typeface="Montserrat SemiBold" pitchFamily="2" charset="0"/>
                <a:ea typeface="MingLiU_HKSCS-ExtB" panose="02020500000000000000" pitchFamily="18" charset="-120"/>
              </a:rPr>
              <a:t>заместитель директора по УВР МОУ «Лицей №4 г. Дмитрова» </a:t>
            </a:r>
          </a:p>
          <a:p>
            <a:r>
              <a:rPr lang="ru-RU" sz="2100" b="1" dirty="0" smtClean="0">
                <a:solidFill>
                  <a:srgbClr val="0B6293"/>
                </a:solidFill>
                <a:latin typeface="Montserrat SemiBold" pitchFamily="2" charset="0"/>
                <a:ea typeface="MingLiU_HKSCS-ExtB" panose="02020500000000000000" pitchFamily="18" charset="-120"/>
              </a:rPr>
              <a:t>Ашурков </a:t>
            </a:r>
            <a:r>
              <a:rPr lang="ru-RU" sz="2100" b="1" dirty="0">
                <a:solidFill>
                  <a:srgbClr val="0B6293"/>
                </a:solidFill>
                <a:latin typeface="Montserrat SemiBold" pitchFamily="2" charset="0"/>
                <a:ea typeface="MingLiU_HKSCS-ExtB" panose="02020500000000000000" pitchFamily="18" charset="-120"/>
              </a:rPr>
              <a:t>Михаил Федорович</a:t>
            </a:r>
          </a:p>
          <a:p>
            <a:endParaRPr lang="ru-RU" sz="2100" b="1" dirty="0">
              <a:solidFill>
                <a:srgbClr val="0B6293"/>
              </a:solidFill>
              <a:latin typeface="Montserrat SemiBold" pitchFamily="2" charset="0"/>
              <a:ea typeface="MingLiU_HKSCS-ExtB" panose="02020500000000000000" pitchFamily="18" charset="-120"/>
            </a:endParaRPr>
          </a:p>
        </p:txBody>
      </p:sp>
      <p:pic>
        <p:nvPicPr>
          <p:cNvPr id="1026" name="Picture 2" descr="Искусственный интеллект – Бесплатные иконки: 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8" y="3303654"/>
            <a:ext cx="2251645" cy="22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12225" y="0"/>
            <a:ext cx="3072341" cy="6858000"/>
          </a:xfrm>
          <a:prstGeom prst="rect">
            <a:avLst/>
          </a:prstGeom>
          <a:solidFill>
            <a:srgbClr val="308A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92" y="-6851"/>
            <a:ext cx="3864408" cy="6864851"/>
          </a:xfrm>
          <a:prstGeom prst="rect">
            <a:avLst/>
          </a:prstGeom>
        </p:spPr>
      </p:pic>
      <p:sp>
        <p:nvSpPr>
          <p:cNvPr id="10" name="Google Shape;66;p11">
            <a:extLst>
              <a:ext uri="{FF2B5EF4-FFF2-40B4-BE49-F238E27FC236}">
                <a16:creationId xmlns:a16="http://schemas.microsoft.com/office/drawing/2014/main" xmlns="" id="{1A5CCF51-5965-9662-4858-C35596D95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50" y="161162"/>
            <a:ext cx="7776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B6293"/>
                </a:solidFill>
                <a:latin typeface="Montserrat SemiBold" pitchFamily="2" charset="0"/>
                <a:ea typeface="MingLiU_HKSCS-ExtB" panose="02020500000000000000" pitchFamily="18" charset="-120"/>
              </a:rPr>
              <a:t>Дмитровский городской округ</a:t>
            </a:r>
            <a:endParaRPr lang="ru-RU" sz="3200" b="1" dirty="0">
              <a:solidFill>
                <a:srgbClr val="0B6293"/>
              </a:solidFill>
              <a:latin typeface="Montserrat SemiBold" pitchFamily="2" charset="0"/>
              <a:ea typeface="MingLiU_HKSCS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70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781040" y="-3768"/>
            <a:ext cx="6410960" cy="6858000"/>
          </a:xfrm>
          <a:prstGeom prst="rect">
            <a:avLst/>
          </a:prstGeom>
          <a:solidFill>
            <a:srgbClr val="308A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endParaRPr lang="ru-RU"/>
          </a:p>
        </p:txBody>
      </p:sp>
      <p:sp>
        <p:nvSpPr>
          <p:cNvPr id="8" name="Google Shape;66;p11">
            <a:extLst>
              <a:ext uri="{FF2B5EF4-FFF2-40B4-BE49-F238E27FC236}">
                <a16:creationId xmlns:a16="http://schemas.microsoft.com/office/drawing/2014/main" xmlns="" id="{229BE3D9-5528-7149-42EC-B12C223D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2" y="229694"/>
            <a:ext cx="8693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r>
              <a:rPr lang="ru-RU" sz="2000" b="1" dirty="0">
                <a:solidFill>
                  <a:srgbClr val="1D272B"/>
                </a:solidFill>
                <a:latin typeface="Montserrat" panose="00000500000000000000" pitchFamily="2" charset="-52"/>
              </a:rPr>
              <a:t>АССИСТЕНТ ПРЕПОДАВАТЕЛЯ</a:t>
            </a:r>
          </a:p>
          <a:p>
            <a:r>
              <a:rPr lang="ru-RU" sz="2000" b="1" i="1" dirty="0" smtClean="0">
                <a:solidFill>
                  <a:srgbClr val="46B3DE"/>
                </a:solidFill>
                <a:latin typeface="Montserrat" panose="00000500000000000000" pitchFamily="2" charset="-52"/>
              </a:rPr>
              <a:t>обзор </a:t>
            </a:r>
            <a:r>
              <a:rPr lang="ru-RU" sz="2000" b="1" i="1" dirty="0">
                <a:solidFill>
                  <a:srgbClr val="46B3DE"/>
                </a:solidFill>
                <a:latin typeface="Montserrat" panose="00000500000000000000" pitchFamily="2" charset="-52"/>
              </a:rPr>
              <a:t>продукта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1" y="1153586"/>
            <a:ext cx="103759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6;p11">
            <a:extLst>
              <a:ext uri="{FF2B5EF4-FFF2-40B4-BE49-F238E27FC236}">
                <a16:creationId xmlns:a16="http://schemas.microsoft.com/office/drawing/2014/main" xmlns="" id="{229BE3D9-5528-7149-42EC-B12C223D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42" y="2276936"/>
            <a:ext cx="8693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1D272B"/>
                </a:solidFill>
                <a:latin typeface="Montserrat" panose="00000500000000000000" pitchFamily="2" charset="-52"/>
              </a:rPr>
              <a:t>СПАСИБО ЗА ВНИМАНИЕ!</a:t>
            </a:r>
            <a:endParaRPr lang="ru-RU" sz="3600" b="1" dirty="0">
              <a:solidFill>
                <a:srgbClr val="1D272B"/>
              </a:solidFill>
              <a:latin typeface="Montserrat" panose="00000500000000000000" pitchFamily="2" charset="-52"/>
            </a:endParaRPr>
          </a:p>
        </p:txBody>
      </p:sp>
      <p:pic>
        <p:nvPicPr>
          <p:cNvPr id="11268" name="Picture 4" descr="Искусственный интеллект иконка Generic gradient outline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295" y="3213734"/>
            <a:ext cx="3644265" cy="36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32170" y="-3768"/>
            <a:ext cx="4559830" cy="6858000"/>
          </a:xfrm>
          <a:prstGeom prst="rect">
            <a:avLst/>
          </a:prstGeom>
          <a:solidFill>
            <a:srgbClr val="308A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endParaRPr lang="ru-RU"/>
          </a:p>
        </p:txBody>
      </p:sp>
      <p:sp>
        <p:nvSpPr>
          <p:cNvPr id="5" name="Google Shape;66;p11">
            <a:extLst>
              <a:ext uri="{FF2B5EF4-FFF2-40B4-BE49-F238E27FC236}">
                <a16:creationId xmlns:a16="http://schemas.microsoft.com/office/drawing/2014/main" xmlns="" id="{229BE3D9-5528-7149-42EC-B12C223D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56" y="306259"/>
            <a:ext cx="11590867" cy="82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r>
              <a:rPr lang="ru-RU" sz="2700" b="1" dirty="0">
                <a:solidFill>
                  <a:srgbClr val="1D272B"/>
                </a:solidFill>
                <a:latin typeface="Montserrat" panose="00000500000000000000" pitchFamily="2" charset="-52"/>
              </a:rPr>
              <a:t>Искусственный интеллект</a:t>
            </a:r>
          </a:p>
          <a:p>
            <a:r>
              <a:rPr lang="ru-RU" sz="2700" b="1" i="1" dirty="0" smtClean="0">
                <a:solidFill>
                  <a:srgbClr val="00B0F0"/>
                </a:solidFill>
                <a:latin typeface="Montserrat" panose="00000500000000000000" pitchFamily="2" charset="-52"/>
              </a:rPr>
              <a:t>цель и актуальность</a:t>
            </a:r>
            <a:endParaRPr lang="ru-RU" sz="2700" b="1" i="1" dirty="0">
              <a:solidFill>
                <a:srgbClr val="00B0F0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56" y="1444397"/>
            <a:ext cx="722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данного 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разработка и внедрение модели методической работы школы, основанной на записи и машинном анализе стенограмм уроков, и получение объективной оценки качества преподавания учителя и планирования его профессионального развития.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56" y="4167277"/>
            <a:ext cx="7084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модели отбора учителей-наставников и модель работы наставников-наставляемых с использованием искусственного интеллекта может помочь оптимизировать процесс обучения и повысить результативность работы наставляемых педагогов. 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60" y="1544320"/>
            <a:ext cx="1104338" cy="11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0" y="4368800"/>
            <a:ext cx="850177" cy="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Курс «Архитектор в области искусственного интеллекта» Софинансир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урс «Архитектор в области искусственного интеллекта» Софинансиров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Бизнес ИИ: искусственный интеллект для бизнеса и как он помогает  предпринимател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60" y="2296159"/>
            <a:ext cx="5196323" cy="459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781040" y="-3768"/>
            <a:ext cx="6410960" cy="6858000"/>
          </a:xfrm>
          <a:prstGeom prst="rect">
            <a:avLst/>
          </a:prstGeom>
          <a:solidFill>
            <a:srgbClr val="308A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endParaRPr lang="ru-RU"/>
          </a:p>
        </p:txBody>
      </p:sp>
      <p:sp>
        <p:nvSpPr>
          <p:cNvPr id="8" name="Google Shape;66;p11">
            <a:extLst>
              <a:ext uri="{FF2B5EF4-FFF2-40B4-BE49-F238E27FC236}">
                <a16:creationId xmlns:a16="http://schemas.microsoft.com/office/drawing/2014/main" xmlns="" id="{229BE3D9-5528-7149-42EC-B12C223D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2" y="229694"/>
            <a:ext cx="8693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r>
              <a:rPr lang="ru-RU" sz="2000" b="1" i="1" dirty="0" smtClean="0">
                <a:solidFill>
                  <a:srgbClr val="46B3DE"/>
                </a:solidFill>
                <a:latin typeface="Montserrat" panose="00000500000000000000" pitchFamily="2" charset="-52"/>
              </a:rPr>
              <a:t>Круглый стол: «Развивая будущее»</a:t>
            </a:r>
            <a:endParaRPr lang="ru-RU" sz="2000" b="1" i="1" dirty="0">
              <a:solidFill>
                <a:srgbClr val="46B3DE"/>
              </a:solidFill>
              <a:latin typeface="Montserrat" panose="00000500000000000000" pitchFamily="2" charset="-52"/>
            </a:endParaRPr>
          </a:p>
        </p:txBody>
      </p:sp>
      <p:pic>
        <p:nvPicPr>
          <p:cNvPr id="24" name="Picture 2" descr="Пнг Мазок краски круг 29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63000"/>
                    </a14:imgEffect>
                    <a14:imgEffect>
                      <a14:colorTemperature colorTemp="6400"/>
                    </a14:imgEffect>
                    <a14:imgEffect>
                      <a14:brightnessContrast bright="7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312"/>
            <a:ext cx="6931024" cy="51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03512" y="2030593"/>
            <a:ext cx="4477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Bookman Old Style" panose="02050604050505020204" pitchFamily="18" charset="0"/>
              </a:rPr>
              <a:t>“</a:t>
            </a:r>
            <a:r>
              <a:rPr lang="ru-RU" sz="2400" i="1" dirty="0" smtClean="0">
                <a:latin typeface="Bookman Old Style" panose="02050604050505020204" pitchFamily="18" charset="0"/>
              </a:rPr>
              <a:t>…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января 2024 года на базе МОУ Дмитровская СОШ №5 прошел круглый стол, в рамках сетевого взаимодействия, посвященный теме: "Развивая будущее образование: как создать успешный урок с использованием искусственного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r>
              <a:rPr lang="ru-RU" sz="2400" i="1" dirty="0" smtClean="0">
                <a:latin typeface="Bookman Old Style" panose="02050604050505020204" pitchFamily="18" charset="0"/>
              </a:rPr>
              <a:t>…</a:t>
            </a:r>
            <a:r>
              <a:rPr lang="en-US" sz="2400" i="1" dirty="0" smtClean="0">
                <a:latin typeface="Bookman Old Style" panose="02050604050505020204" pitchFamily="18" charset="0"/>
              </a:rPr>
              <a:t>”</a:t>
            </a:r>
            <a:endParaRPr lang="ru-RU" sz="2400" i="1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7" name="Рисунок 6" descr="https://dmou4.edumsko.ru/uploads/1600/1551/section/1015810/2023-2024/25.01/IMG_7657.jpg?170713936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22" y="1320886"/>
            <a:ext cx="5971540" cy="4478655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7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781040" y="-3768"/>
            <a:ext cx="6410960" cy="6858000"/>
          </a:xfrm>
          <a:prstGeom prst="rect">
            <a:avLst/>
          </a:prstGeom>
          <a:solidFill>
            <a:srgbClr val="308A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endParaRPr lang="ru-RU"/>
          </a:p>
        </p:txBody>
      </p:sp>
      <p:sp>
        <p:nvSpPr>
          <p:cNvPr id="8" name="Google Shape;66;p11">
            <a:extLst>
              <a:ext uri="{FF2B5EF4-FFF2-40B4-BE49-F238E27FC236}">
                <a16:creationId xmlns:a16="http://schemas.microsoft.com/office/drawing/2014/main" xmlns="" id="{229BE3D9-5528-7149-42EC-B12C223D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2" y="229694"/>
            <a:ext cx="8693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r>
              <a:rPr lang="ru-RU" sz="2000" b="1" i="1" dirty="0" smtClean="0">
                <a:solidFill>
                  <a:srgbClr val="46B3DE"/>
                </a:solidFill>
                <a:latin typeface="Montserrat" panose="00000500000000000000" pitchFamily="2" charset="-52"/>
              </a:rPr>
              <a:t>Итоги 1 года апробации АП</a:t>
            </a:r>
          </a:p>
        </p:txBody>
      </p:sp>
      <p:pic>
        <p:nvPicPr>
          <p:cNvPr id="24" name="Picture 2" descr="Пнг Мазок краски круг 29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63000"/>
                    </a14:imgEffect>
                    <a14:imgEffect>
                      <a14:colorTemperature colorTemp="6400"/>
                    </a14:imgEffect>
                    <a14:imgEffect>
                      <a14:brightnessContrast bright="7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312"/>
            <a:ext cx="6931024" cy="51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03512" y="2030593"/>
            <a:ext cx="44775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Bookman Old Style" panose="02050604050505020204" pitchFamily="18" charset="0"/>
              </a:rPr>
              <a:t>“</a:t>
            </a:r>
            <a:r>
              <a:rPr lang="ru-RU" sz="2400" i="1" dirty="0" smtClean="0">
                <a:latin typeface="Bookman Old Style" panose="02050604050505020204" pitchFamily="18" charset="0"/>
              </a:rPr>
              <a:t>…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февраля на базе нашей организации прошел региональный семинар, посвященный итогам апробации ассистента учителя в городских округах Дмитров и Лобня. Семинар собрал представителей образовательных учреждений двух округов, а также специалистов компании "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СберОбразование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которая является разработчиком данного инновационного продукта</a:t>
            </a:r>
            <a:r>
              <a:rPr lang="ru-RU" sz="2400" i="1" dirty="0" smtClean="0">
                <a:latin typeface="Bookman Old Style" panose="02050604050505020204" pitchFamily="18" charset="0"/>
              </a:rPr>
              <a:t>…</a:t>
            </a:r>
            <a:r>
              <a:rPr lang="en-US" sz="2400" i="1" dirty="0" smtClean="0">
                <a:latin typeface="Bookman Old Style" panose="02050604050505020204" pitchFamily="18" charset="0"/>
              </a:rPr>
              <a:t>”</a:t>
            </a:r>
            <a:endParaRPr lang="ru-RU" sz="2400" i="1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9" name="Рисунок 8" descr="https://static.tildacdn.com/tild3231-3365-4231-a161-323132363461/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17" y="1572504"/>
            <a:ext cx="5949950" cy="3966097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1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781040" y="-3768"/>
            <a:ext cx="6410960" cy="6858000"/>
          </a:xfrm>
          <a:prstGeom prst="rect">
            <a:avLst/>
          </a:prstGeom>
          <a:solidFill>
            <a:srgbClr val="308A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endParaRPr lang="ru-RU"/>
          </a:p>
        </p:txBody>
      </p:sp>
      <p:sp>
        <p:nvSpPr>
          <p:cNvPr id="8" name="Google Shape;66;p11">
            <a:extLst>
              <a:ext uri="{FF2B5EF4-FFF2-40B4-BE49-F238E27FC236}">
                <a16:creationId xmlns:a16="http://schemas.microsoft.com/office/drawing/2014/main" xmlns="" id="{229BE3D9-5528-7149-42EC-B12C223D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2" y="229694"/>
            <a:ext cx="8693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r>
              <a:rPr lang="ru-RU" sz="2000" b="1" i="1" dirty="0" smtClean="0">
                <a:solidFill>
                  <a:srgbClr val="46B3DE"/>
                </a:solidFill>
                <a:latin typeface="Montserrat" panose="00000500000000000000" pitchFamily="2" charset="-52"/>
              </a:rPr>
              <a:t>Итоги 1 года апробации АП</a:t>
            </a:r>
          </a:p>
        </p:txBody>
      </p:sp>
      <p:pic>
        <p:nvPicPr>
          <p:cNvPr id="24" name="Picture 2" descr="Пнг Мазок краски круг 29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63000"/>
                    </a14:imgEffect>
                    <a14:imgEffect>
                      <a14:colorTemperature colorTemp="6400"/>
                    </a14:imgEffect>
                    <a14:imgEffect>
                      <a14:brightnessContrast bright="7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312"/>
            <a:ext cx="6931024" cy="51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03512" y="1918833"/>
            <a:ext cx="44775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Bookman Old Style" panose="02050604050505020204" pitchFamily="18" charset="0"/>
              </a:rPr>
              <a:t>“</a:t>
            </a:r>
            <a:r>
              <a:rPr lang="ru-RU" sz="2400" i="1" dirty="0" smtClean="0">
                <a:latin typeface="Bookman Old Style" panose="02050604050505020204" pitchFamily="18" charset="0"/>
              </a:rPr>
              <a:t>…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апреля 2024 года на базе МОУ «Гимназия Дмитров» состоялся педагогический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педагогического актива Дмитровского городского округа. Руководитель региональной инновационной площадки нашей ОО, заместитель директора по учебно-воспитательной работе Ашурков Михаил Федорович выступил с опытом внедрения модели наставничества с использованием искусственного интеллекта</a:t>
            </a:r>
            <a:r>
              <a:rPr lang="ru-RU" sz="2400" i="1" dirty="0" smtClean="0">
                <a:latin typeface="Bookman Old Style" panose="02050604050505020204" pitchFamily="18" charset="0"/>
              </a:rPr>
              <a:t>…</a:t>
            </a:r>
            <a:r>
              <a:rPr lang="en-US" sz="2400" i="1" dirty="0" smtClean="0">
                <a:latin typeface="Bookman Old Style" panose="02050604050505020204" pitchFamily="18" charset="0"/>
              </a:rPr>
              <a:t>”</a:t>
            </a:r>
            <a:endParaRPr lang="ru-RU" sz="2400" i="1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7" name="Рисунок 6" descr="https://sun9-79.userapi.com/impg/ZGc0cTeRmaTvPNnw9bqMr_pUaC-0hiYPbnYT4w/FE8mRSfVo1U.jpg?size=1280x960&amp;quality=95&amp;sign=c790455a9e08cdd56e01ce98cc3fc0da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92" y="1575578"/>
            <a:ext cx="5670868" cy="4252017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5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781040" y="-3768"/>
            <a:ext cx="6410960" cy="6858000"/>
          </a:xfrm>
          <a:prstGeom prst="rect">
            <a:avLst/>
          </a:prstGeom>
          <a:solidFill>
            <a:srgbClr val="308A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endParaRPr lang="ru-RU"/>
          </a:p>
        </p:txBody>
      </p:sp>
      <p:sp>
        <p:nvSpPr>
          <p:cNvPr id="8" name="Google Shape;66;p11">
            <a:extLst>
              <a:ext uri="{FF2B5EF4-FFF2-40B4-BE49-F238E27FC236}">
                <a16:creationId xmlns:a16="http://schemas.microsoft.com/office/drawing/2014/main" xmlns="" id="{229BE3D9-5528-7149-42EC-B12C223D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2" y="229694"/>
            <a:ext cx="8693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r>
              <a:rPr lang="ru-RU" sz="2000" b="1" i="1" dirty="0" smtClean="0">
                <a:solidFill>
                  <a:srgbClr val="46B3DE"/>
                </a:solidFill>
                <a:latin typeface="Montserrat" panose="00000500000000000000" pitchFamily="2" charset="-52"/>
              </a:rPr>
              <a:t>летняя </a:t>
            </a:r>
            <a:r>
              <a:rPr lang="ru-RU" sz="2000" b="1" i="1" dirty="0">
                <a:solidFill>
                  <a:srgbClr val="46B3DE"/>
                </a:solidFill>
                <a:latin typeface="Montserrat" panose="00000500000000000000" pitchFamily="2" charset="-52"/>
              </a:rPr>
              <a:t>школа педагогов по </a:t>
            </a:r>
            <a:r>
              <a:rPr lang="ru-RU" sz="2000" b="1" i="1" dirty="0" smtClean="0">
                <a:solidFill>
                  <a:srgbClr val="46B3DE"/>
                </a:solidFill>
                <a:latin typeface="Montserrat" panose="00000500000000000000" pitchFamily="2" charset="-52"/>
              </a:rPr>
              <a:t>ИИ</a:t>
            </a:r>
          </a:p>
        </p:txBody>
      </p:sp>
      <p:pic>
        <p:nvPicPr>
          <p:cNvPr id="24" name="Picture 2" descr="Пнг Мазок краски круг 29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63000"/>
                    </a14:imgEffect>
                    <a14:imgEffect>
                      <a14:colorTemperature colorTemp="6400"/>
                    </a14:imgEffect>
                    <a14:imgEffect>
                      <a14:brightnessContrast bright="7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312"/>
            <a:ext cx="6931024" cy="51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03512" y="2030593"/>
            <a:ext cx="4146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Bookman Old Style" panose="02050604050505020204" pitchFamily="18" charset="0"/>
              </a:rPr>
              <a:t>“</a:t>
            </a:r>
            <a:r>
              <a:rPr lang="ru-RU" sz="2000" i="1" dirty="0" smtClean="0">
                <a:latin typeface="Bookman Old Style" panose="02050604050505020204" pitchFamily="18" charset="0"/>
              </a:rPr>
              <a:t>…С </a:t>
            </a:r>
            <a:r>
              <a:rPr lang="ru-RU" sz="2000" i="1" dirty="0">
                <a:latin typeface="Bookman Old Style" panose="02050604050505020204" pitchFamily="18" charset="0"/>
              </a:rPr>
              <a:t>24 по 26 июня 2024 года на базе МОУ "Лицей №4 г. Дмитрова" состоялась летняя школа педагогов-</a:t>
            </a:r>
            <a:r>
              <a:rPr lang="ru-RU" sz="2000" i="1" dirty="0" err="1">
                <a:latin typeface="Bookman Old Style" panose="02050604050505020204" pitchFamily="18" charset="0"/>
              </a:rPr>
              <a:t>апробаторов</a:t>
            </a:r>
            <a:r>
              <a:rPr lang="ru-RU" sz="2000" i="1" dirty="0">
                <a:latin typeface="Bookman Old Style" panose="02050604050505020204" pitchFamily="18" charset="0"/>
              </a:rPr>
              <a:t>. Её участниками стали педагоги-</a:t>
            </a:r>
            <a:r>
              <a:rPr lang="ru-RU" sz="2000" i="1" dirty="0" err="1">
                <a:latin typeface="Bookman Old Style" panose="02050604050505020204" pitchFamily="18" charset="0"/>
              </a:rPr>
              <a:t>апробаторы</a:t>
            </a:r>
            <a:r>
              <a:rPr lang="ru-RU" sz="2000" i="1" dirty="0">
                <a:latin typeface="Bookman Old Style" panose="02050604050505020204" pitchFamily="18" charset="0"/>
              </a:rPr>
              <a:t> образовательного продукта «Ассистент преподавателя», который разработала команда </a:t>
            </a:r>
            <a:r>
              <a:rPr lang="ru-RU" sz="2000" i="1" dirty="0" smtClean="0">
                <a:latin typeface="Bookman Old Style" panose="02050604050505020204" pitchFamily="18" charset="0"/>
              </a:rPr>
              <a:t>СБЕРОБРАЗОВАНИЯ…</a:t>
            </a:r>
            <a:r>
              <a:rPr lang="en-US" sz="2000" i="1" dirty="0" smtClean="0">
                <a:latin typeface="Bookman Old Style" panose="02050604050505020204" pitchFamily="18" charset="0"/>
              </a:rPr>
              <a:t>”</a:t>
            </a:r>
            <a:endParaRPr lang="ru-RU" sz="2000" i="1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9"/>
          <a:stretch/>
        </p:blipFill>
        <p:spPr bwMode="auto">
          <a:xfrm>
            <a:off x="5449824" y="1589477"/>
            <a:ext cx="6586199" cy="4226768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5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360160" y="-3768"/>
            <a:ext cx="5831840" cy="6858000"/>
          </a:xfrm>
          <a:prstGeom prst="rect">
            <a:avLst/>
          </a:prstGeom>
          <a:solidFill>
            <a:srgbClr val="308A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endParaRPr lang="ru-RU"/>
          </a:p>
        </p:txBody>
      </p:sp>
      <p:sp>
        <p:nvSpPr>
          <p:cNvPr id="8" name="Google Shape;66;p11">
            <a:extLst>
              <a:ext uri="{FF2B5EF4-FFF2-40B4-BE49-F238E27FC236}">
                <a16:creationId xmlns:a16="http://schemas.microsoft.com/office/drawing/2014/main" xmlns="" id="{229BE3D9-5528-7149-42EC-B12C223D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2" y="229694"/>
            <a:ext cx="8693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r>
              <a:rPr lang="ru-RU" sz="2000" b="1" dirty="0" smtClean="0">
                <a:solidFill>
                  <a:srgbClr val="1D272B"/>
                </a:solidFill>
                <a:latin typeface="Montserrat" panose="00000500000000000000" pitchFamily="2" charset="-52"/>
              </a:rPr>
              <a:t>РЕГИОНАЛЬНОЕ МЕРОПРИЯТИЕ</a:t>
            </a:r>
            <a:endParaRPr lang="ru-RU" sz="2000" b="1" dirty="0" smtClean="0">
              <a:solidFill>
                <a:srgbClr val="1D272B"/>
              </a:solidFill>
              <a:latin typeface="Montserrat" panose="00000500000000000000" pitchFamily="2" charset="-52"/>
            </a:endParaRPr>
          </a:p>
          <a:p>
            <a:r>
              <a:rPr lang="ru-RU" sz="2000" b="1" i="1" dirty="0" smtClean="0">
                <a:solidFill>
                  <a:srgbClr val="46B3DE"/>
                </a:solidFill>
                <a:latin typeface="Montserrat" panose="00000500000000000000" pitchFamily="2" charset="-52"/>
              </a:rPr>
              <a:t>конференция </a:t>
            </a:r>
            <a:r>
              <a:rPr lang="ru-RU" sz="2000" b="1" i="1" dirty="0">
                <a:solidFill>
                  <a:srgbClr val="46B3DE"/>
                </a:solidFill>
                <a:latin typeface="Montserrat" panose="00000500000000000000" pitchFamily="2" charset="-52"/>
              </a:rPr>
              <a:t>по </a:t>
            </a:r>
            <a:r>
              <a:rPr lang="ru-RU" sz="2000" b="1" i="1" dirty="0" smtClean="0">
                <a:solidFill>
                  <a:srgbClr val="46B3DE"/>
                </a:solidFill>
                <a:latin typeface="Montserrat" panose="00000500000000000000" pitchFamily="2" charset="-52"/>
              </a:rPr>
              <a:t>ИИ</a:t>
            </a:r>
          </a:p>
        </p:txBody>
      </p:sp>
      <p:pic>
        <p:nvPicPr>
          <p:cNvPr id="24" name="Picture 2" descr="Пнг Мазок краски круг 29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63000"/>
                    </a14:imgEffect>
                    <a14:imgEffect>
                      <a14:colorTemperature colorTemp="6400"/>
                    </a14:imgEffect>
                    <a14:imgEffect>
                      <a14:brightnessContrast bright="7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312"/>
            <a:ext cx="6931024" cy="51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44601" y="2479791"/>
            <a:ext cx="4105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Bookman Old Style" panose="02050604050505020204" pitchFamily="18" charset="0"/>
              </a:rPr>
              <a:t>“</a:t>
            </a:r>
            <a:r>
              <a:rPr lang="ru-RU" sz="2000" i="1" dirty="0" smtClean="0">
                <a:latin typeface="Bookman Old Style" panose="02050604050505020204" pitchFamily="18" charset="0"/>
              </a:rPr>
              <a:t>…Более </a:t>
            </a:r>
            <a:r>
              <a:rPr lang="ru-RU" sz="2000" i="1" dirty="0">
                <a:latin typeface="Bookman Old Style" panose="02050604050505020204" pitchFamily="18" charset="0"/>
              </a:rPr>
              <a:t>50 человек </a:t>
            </a:r>
            <a:r>
              <a:rPr lang="ru-RU" sz="2000" i="1" dirty="0" smtClean="0">
                <a:latin typeface="Bookman Old Style" panose="02050604050505020204" pitchFamily="18" charset="0"/>
              </a:rPr>
              <a:t>участвовали в </a:t>
            </a:r>
            <a:r>
              <a:rPr lang="ru-RU" sz="2000" i="1" dirty="0">
                <a:latin typeface="Bookman Old Style" panose="02050604050505020204" pitchFamily="18" charset="0"/>
              </a:rPr>
              <a:t>мероприятии </a:t>
            </a:r>
            <a:r>
              <a:rPr lang="ru-RU" sz="2000" i="1" dirty="0" smtClean="0">
                <a:latin typeface="Bookman Old Style" panose="02050604050505020204" pitchFamily="18" charset="0"/>
              </a:rPr>
              <a:t>дистанционно.</a:t>
            </a:r>
          </a:p>
          <a:p>
            <a:pPr algn="just"/>
            <a:r>
              <a:rPr lang="ru-RU" sz="2000" i="1" dirty="0" smtClean="0">
                <a:latin typeface="Bookman Old Style" panose="02050604050505020204" pitchFamily="18" charset="0"/>
              </a:rPr>
              <a:t>Конференция </a:t>
            </a:r>
            <a:r>
              <a:rPr lang="ru-RU" sz="2000" i="1" dirty="0">
                <a:latin typeface="Bookman Old Style" panose="02050604050505020204" pitchFamily="18" charset="0"/>
              </a:rPr>
              <a:t>объединила участников более 10 городских округов, г. Москва, г. Санкт-Петербург и </a:t>
            </a:r>
            <a:r>
              <a:rPr lang="ru-RU" sz="2000" i="1" dirty="0" smtClean="0">
                <a:latin typeface="Bookman Old Style" panose="02050604050505020204" pitchFamily="18" charset="0"/>
              </a:rPr>
              <a:t>Ульяновск…</a:t>
            </a:r>
            <a:r>
              <a:rPr lang="en-US" sz="2000" i="1" dirty="0" smtClean="0">
                <a:latin typeface="Bookman Old Style" panose="02050604050505020204" pitchFamily="18" charset="0"/>
              </a:rPr>
              <a:t>”</a:t>
            </a:r>
            <a:endParaRPr lang="ru-RU" sz="2000" i="1" dirty="0">
              <a:latin typeface="Bookman Old Style" panose="02050604050505020204" pitchFamily="18" charset="0"/>
            </a:endParaRPr>
          </a:p>
        </p:txBody>
      </p:sp>
      <p:pic>
        <p:nvPicPr>
          <p:cNvPr id="9" name="Picture 4" descr="https://dmou4.edumsko.ru/uploads/1600/1551/section/1015810/RIP_2023-2024/Izobrazhenie_WhatsApp_2024-06-27_v_18.09.30_2e2dedc8.jpg?17198570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37" y="1256752"/>
            <a:ext cx="6355020" cy="4766265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68;p2"/>
          <p:cNvCxnSpPr/>
          <p:nvPr/>
        </p:nvCxnSpPr>
        <p:spPr>
          <a:xfrm>
            <a:off x="3388087" y="1379389"/>
            <a:ext cx="2" cy="938285"/>
          </a:xfrm>
          <a:prstGeom prst="straightConnector1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66;p11">
            <a:extLst>
              <a:ext uri="{FF2B5EF4-FFF2-40B4-BE49-F238E27FC236}">
                <a16:creationId xmlns:a16="http://schemas.microsoft.com/office/drawing/2014/main" xmlns="" id="{229BE3D9-5528-7149-42EC-B12C223D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2" y="229694"/>
            <a:ext cx="8693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r>
              <a:rPr lang="ru-RU" sz="2000" b="1" dirty="0" smtClean="0">
                <a:solidFill>
                  <a:srgbClr val="1D272B"/>
                </a:solidFill>
                <a:latin typeface="Montserrat" panose="00000500000000000000" pitchFamily="2" charset="-52"/>
              </a:rPr>
              <a:t>«Ассистент преподавателя» </a:t>
            </a:r>
          </a:p>
          <a:p>
            <a:r>
              <a:rPr lang="ru-RU" sz="2000" b="1" dirty="0" smtClean="0">
                <a:solidFill>
                  <a:srgbClr val="1D272B"/>
                </a:solidFill>
                <a:latin typeface="Montserrat" panose="00000500000000000000" pitchFamily="2" charset="-52"/>
              </a:rPr>
              <a:t>от СБЕРОБРАЗОВАНИЯ</a:t>
            </a:r>
          </a:p>
          <a:p>
            <a:r>
              <a:rPr lang="ru-RU" sz="2000" b="1" i="1" dirty="0" smtClean="0">
                <a:solidFill>
                  <a:srgbClr val="46B3DE"/>
                </a:solidFill>
                <a:latin typeface="Montserrat" panose="00000500000000000000" pitchFamily="2" charset="-52"/>
              </a:rPr>
              <a:t>методическая модель работы</a:t>
            </a:r>
            <a:endParaRPr lang="ru-RU" sz="2000" b="1" i="1" dirty="0">
              <a:solidFill>
                <a:srgbClr val="46B3DE"/>
              </a:solidFill>
              <a:latin typeface="Montserrat" panose="00000500000000000000" pitchFamily="2" charset="-52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48" y="1280346"/>
            <a:ext cx="8205702" cy="5424054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71333" y="2650238"/>
            <a:ext cx="2858946" cy="40862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СБЕРОБРАЗОВАНИЕ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ontserrat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25730" y="3591652"/>
            <a:ext cx="1504708" cy="440767"/>
          </a:xfrm>
          <a:prstGeom prst="snip2DiagRect">
            <a:avLst/>
          </a:prstGeom>
          <a:solidFill>
            <a:srgbClr val="FFFFFF"/>
          </a:solidFill>
          <a:ln w="38100" cap="flat">
            <a:solidFill>
              <a:srgbClr val="FFD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ученик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ontserrat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978084" y="4297782"/>
            <a:ext cx="1504708" cy="440767"/>
          </a:xfrm>
          <a:prstGeom prst="snip2DiagRect">
            <a:avLst/>
          </a:prstGeom>
          <a:solidFill>
            <a:srgbClr val="FFFFFF"/>
          </a:solidFill>
          <a:ln w="38100" cap="flat">
            <a:solidFill>
              <a:srgbClr val="FFD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+mn-lt"/>
                <a:ea typeface="+mn-ea"/>
                <a:cs typeface="+mn-cs"/>
                <a:sym typeface="Montserrat"/>
              </a:rPr>
              <a:t>учитель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ontserrat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858454" y="3058858"/>
            <a:ext cx="0" cy="1238924"/>
          </a:xfrm>
          <a:prstGeom prst="straightConnector1">
            <a:avLst/>
          </a:prstGeom>
          <a:noFill/>
          <a:ln w="38100" cap="flat">
            <a:solidFill>
              <a:srgbClr val="92D05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 стрелкой 20"/>
          <p:cNvCxnSpPr>
            <a:endCxn id="17" idx="3"/>
          </p:cNvCxnSpPr>
          <p:nvPr/>
        </p:nvCxnSpPr>
        <p:spPr>
          <a:xfrm>
            <a:off x="978084" y="3058858"/>
            <a:ext cx="0" cy="532794"/>
          </a:xfrm>
          <a:prstGeom prst="straightConnector1">
            <a:avLst/>
          </a:prstGeom>
          <a:noFill/>
          <a:ln w="38100" cap="flat">
            <a:solidFill>
              <a:srgbClr val="92D05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2658000" y="3678320"/>
            <a:ext cx="1504708" cy="440767"/>
          </a:xfrm>
          <a:prstGeom prst="snip2DiagRect">
            <a:avLst/>
          </a:prstGeom>
          <a:solidFill>
            <a:srgbClr val="FFFFFF"/>
          </a:solidFill>
          <a:ln w="38100" cap="flat">
            <a:solidFill>
              <a:srgbClr val="FFD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+mn-lt"/>
                <a:ea typeface="+mn-ea"/>
                <a:cs typeface="+mn-cs"/>
                <a:sym typeface="Montserrat"/>
              </a:rPr>
              <a:t>группы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ontserra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78470" y="3058858"/>
            <a:ext cx="0" cy="619462"/>
          </a:xfrm>
          <a:prstGeom prst="straightConnector1">
            <a:avLst/>
          </a:prstGeom>
          <a:noFill/>
          <a:ln w="38100" cap="flat">
            <a:solidFill>
              <a:srgbClr val="92D05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2658000" y="4520121"/>
            <a:ext cx="1504708" cy="440767"/>
          </a:xfrm>
          <a:prstGeom prst="snip2DiagRect">
            <a:avLst/>
          </a:prstGeom>
          <a:solidFill>
            <a:srgbClr val="FFFFFF"/>
          </a:solidFill>
          <a:ln w="38100" cap="flat">
            <a:solidFill>
              <a:srgbClr val="FFD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+mn-lt"/>
                <a:ea typeface="+mn-ea"/>
                <a:cs typeface="+mn-cs"/>
                <a:sym typeface="Montserrat"/>
              </a:rPr>
              <a:t>методист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ontserrat"/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2658000" y="5276025"/>
            <a:ext cx="1504708" cy="440767"/>
          </a:xfrm>
          <a:prstGeom prst="snip2DiagRect">
            <a:avLst/>
          </a:prstGeom>
          <a:solidFill>
            <a:srgbClr val="FFFFFF"/>
          </a:solidFill>
          <a:ln w="38100" cap="flat">
            <a:solidFill>
              <a:srgbClr val="FFD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+mn-lt"/>
                <a:ea typeface="+mn-ea"/>
                <a:cs typeface="+mn-cs"/>
                <a:sym typeface="Montserrat"/>
              </a:rPr>
              <a:t>наставник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ontserrat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2100806" y="5977065"/>
            <a:ext cx="2061902" cy="440767"/>
          </a:xfrm>
          <a:prstGeom prst="snip2DiagRect">
            <a:avLst/>
          </a:prstGeom>
          <a:solidFill>
            <a:srgbClr val="FFFFFF"/>
          </a:solidFill>
          <a:ln w="38100" cap="flat">
            <a:solidFill>
              <a:srgbClr val="FFD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+mn-lt"/>
                <a:ea typeface="+mn-ea"/>
                <a:cs typeface="+mn-cs"/>
                <a:sym typeface="Montserrat"/>
              </a:rPr>
              <a:t>наставляемый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ontserrat"/>
            </a:endParaRPr>
          </a:p>
        </p:txBody>
      </p:sp>
      <p:cxnSp>
        <p:nvCxnSpPr>
          <p:cNvPr id="27" name="Соединительная линия уступом 26"/>
          <p:cNvCxnSpPr>
            <a:stCxn id="22" idx="0"/>
            <a:endCxn id="24" idx="0"/>
          </p:cNvCxnSpPr>
          <p:nvPr/>
        </p:nvCxnSpPr>
        <p:spPr>
          <a:xfrm>
            <a:off x="4162708" y="3898704"/>
            <a:ext cx="12700" cy="841801"/>
          </a:xfrm>
          <a:prstGeom prst="bentConnector3">
            <a:avLst>
              <a:gd name="adj1" fmla="val 1800000"/>
            </a:avLst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endCxn id="25" idx="0"/>
          </p:cNvCxnSpPr>
          <p:nvPr/>
        </p:nvCxnSpPr>
        <p:spPr>
          <a:xfrm rot="5400000">
            <a:off x="3893390" y="5009823"/>
            <a:ext cx="755904" cy="217268"/>
          </a:xfrm>
          <a:prstGeom prst="bentConnector2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endCxn id="26" idx="0"/>
          </p:cNvCxnSpPr>
          <p:nvPr/>
        </p:nvCxnSpPr>
        <p:spPr>
          <a:xfrm rot="5400000">
            <a:off x="3920822" y="5738294"/>
            <a:ext cx="701041" cy="217268"/>
          </a:xfrm>
          <a:prstGeom prst="bentConnector2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80" y="72914"/>
            <a:ext cx="3324916" cy="25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781040" y="-3768"/>
            <a:ext cx="6410960" cy="6858000"/>
          </a:xfrm>
          <a:prstGeom prst="rect">
            <a:avLst/>
          </a:prstGeom>
          <a:solidFill>
            <a:srgbClr val="308A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08" tIns="61004" rIns="122008" bIns="61004" spcCol="0" rtlCol="0" anchor="ctr"/>
          <a:lstStyle/>
          <a:p>
            <a:pPr algn="ctr"/>
            <a:endParaRPr lang="ru-RU"/>
          </a:p>
        </p:txBody>
      </p:sp>
      <p:sp>
        <p:nvSpPr>
          <p:cNvPr id="8" name="Google Shape;66;p11">
            <a:extLst>
              <a:ext uri="{FF2B5EF4-FFF2-40B4-BE49-F238E27FC236}">
                <a16:creationId xmlns:a16="http://schemas.microsoft.com/office/drawing/2014/main" xmlns="" id="{229BE3D9-5528-7149-42EC-B12C223D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2" y="229694"/>
            <a:ext cx="8693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Montserrat" pitchFamily="2" charset="0"/>
                <a:cs typeface="Montserrat" pitchFamily="2" charset="0"/>
                <a:sym typeface="Montserrat" pitchFamily="2" charset="0"/>
              </a:defRPr>
            </a:lvl9pPr>
          </a:lstStyle>
          <a:p>
            <a:r>
              <a:rPr lang="ru-RU" sz="2000" b="1" dirty="0" smtClean="0">
                <a:solidFill>
                  <a:srgbClr val="1D272B"/>
                </a:solidFill>
                <a:latin typeface="Montserrat" panose="00000500000000000000" pitchFamily="2" charset="-52"/>
              </a:rPr>
              <a:t>АССИСТЕНТ ПРЕПОДАВАТЕЛЯ</a:t>
            </a:r>
            <a:endParaRPr lang="ru-RU" sz="2000" b="1" dirty="0" smtClean="0">
              <a:solidFill>
                <a:srgbClr val="1D272B"/>
              </a:solidFill>
              <a:latin typeface="Montserrat" panose="00000500000000000000" pitchFamily="2" charset="-52"/>
            </a:endParaRPr>
          </a:p>
          <a:p>
            <a:r>
              <a:rPr lang="ru-RU" sz="2000" b="1" i="1" dirty="0" smtClean="0">
                <a:solidFill>
                  <a:srgbClr val="46B3DE"/>
                </a:solidFill>
                <a:latin typeface="Montserrat" panose="00000500000000000000" pitchFamily="2" charset="-52"/>
              </a:rPr>
              <a:t>коммерческий продукт силами округа</a:t>
            </a:r>
            <a:endParaRPr lang="ru-RU" sz="2000" b="1" i="1" dirty="0">
              <a:solidFill>
                <a:srgbClr val="46B3DE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" y="1225298"/>
            <a:ext cx="10244667" cy="502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9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Helvetica"/>
        <a:ea typeface="Helvetica"/>
        <a:cs typeface="Helvetica"/>
      </a:majorFont>
      <a:minorFont>
        <a:latin typeface="Montserrat"/>
        <a:ea typeface="Montserrat"/>
        <a:cs typeface="Montserrat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Helvetica"/>
        <a:ea typeface="Helvetica"/>
        <a:cs typeface="Helvetica"/>
      </a:majorFont>
      <a:minorFont>
        <a:latin typeface="Montserrat"/>
        <a:ea typeface="Montserrat"/>
        <a:cs typeface="Montserrat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13374</TotalTime>
  <Words>367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Bookman Old Style</vt:lpstr>
      <vt:lpstr>Montserrat SemiBold</vt:lpstr>
      <vt:lpstr>MingLiU_HKSCS-ExtB</vt:lpstr>
      <vt:lpstr>Montserrat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Кондаурова Татьяна Ивановна</dc:creator>
  <cp:lastModifiedBy>Ashurkov Mikhail</cp:lastModifiedBy>
  <cp:revision>89</cp:revision>
  <dcterms:modified xsi:type="dcterms:W3CDTF">2024-10-29T12:59:08Z</dcterms:modified>
</cp:coreProperties>
</file>